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52" r:id="rId1"/>
  </p:sldMasterIdLst>
  <p:notesMasterIdLst>
    <p:notesMasterId r:id="rId15"/>
  </p:notesMasterIdLst>
  <p:sldIdLst>
    <p:sldId id="283" r:id="rId2"/>
    <p:sldId id="271" r:id="rId3"/>
    <p:sldId id="299" r:id="rId4"/>
    <p:sldId id="277" r:id="rId5"/>
    <p:sldId id="297" r:id="rId6"/>
    <p:sldId id="300" r:id="rId7"/>
    <p:sldId id="301" r:id="rId8"/>
    <p:sldId id="302" r:id="rId9"/>
    <p:sldId id="303" r:id="rId10"/>
    <p:sldId id="304" r:id="rId11"/>
    <p:sldId id="305" r:id="rId12"/>
    <p:sldId id="307" r:id="rId13"/>
    <p:sldId id="30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724E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40" d="100"/>
          <a:sy n="40" d="100"/>
        </p:scale>
        <p:origin x="-13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C767B1A-21E0-4CD3-94AC-0F57DF98362C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436A69-0730-45C6-8875-4C021D0616A0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0086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36A69-0730-45C6-8875-4C021D0616A0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5280A4-75E3-4058-A122-FF80167C6CAF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5280A4-75E3-4058-A122-FF80167C6CAF}" type="datetimeFigureOut">
              <a:rPr lang="ar-IQ" smtClean="0"/>
              <a:pPr/>
              <a:t>11/08/1441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181765" cy="3429024"/>
          </a:xfrm>
        </p:spPr>
        <p:txBody>
          <a:bodyPr>
            <a:normAutofit/>
          </a:bodyPr>
          <a:lstStyle/>
          <a:p>
            <a:pPr algn="r"/>
            <a:r>
              <a:rPr lang="ar-IQ" sz="3200" dirty="0" smtClean="0"/>
              <a:t>كلية التربية للبنات </a:t>
            </a:r>
            <a:br>
              <a:rPr lang="ar-IQ" sz="3200" dirty="0" smtClean="0"/>
            </a:br>
            <a:r>
              <a:rPr lang="ar-IQ" sz="3200" dirty="0" smtClean="0"/>
              <a:t>قسم الجغرافيا </a:t>
            </a:r>
            <a:br>
              <a:rPr lang="ar-IQ" sz="3200" dirty="0" smtClean="0"/>
            </a:br>
            <a:r>
              <a:rPr lang="ar-IQ" sz="3200" dirty="0" smtClean="0"/>
              <a:t>المرحلة الاولى </a:t>
            </a:r>
            <a:br>
              <a:rPr lang="ar-IQ" sz="3200" dirty="0" smtClean="0"/>
            </a:br>
            <a:endParaRPr lang="ar-IQ" sz="32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85852" y="4357694"/>
            <a:ext cx="6637467" cy="1520413"/>
          </a:xfrm>
        </p:spPr>
        <p:txBody>
          <a:bodyPr>
            <a:normAutofit/>
          </a:bodyPr>
          <a:lstStyle/>
          <a:p>
            <a:r>
              <a:rPr lang="ar-IQ" sz="3600" dirty="0" smtClean="0">
                <a:solidFill>
                  <a:srgbClr val="7030A0"/>
                </a:solidFill>
              </a:rPr>
              <a:t>تاريخ العراق والوطن العربي القديم</a:t>
            </a:r>
          </a:p>
          <a:p>
            <a:pPr algn="l"/>
            <a:r>
              <a:rPr lang="ar-IQ" sz="2400" b="1" i="1" dirty="0" smtClean="0">
                <a:solidFill>
                  <a:schemeClr val="tx1"/>
                </a:solidFill>
              </a:rPr>
              <a:t>م د شذى احمد عيسى  </a:t>
            </a:r>
            <a:endParaRPr lang="ar-IQ" sz="2400" b="1" i="1" dirty="0">
              <a:solidFill>
                <a:schemeClr val="tx1"/>
              </a:solidFill>
            </a:endParaRPr>
          </a:p>
        </p:txBody>
      </p:sp>
      <p:pic>
        <p:nvPicPr>
          <p:cNvPr id="4" name="صورة 3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785794"/>
            <a:ext cx="3000396" cy="3357586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  <a:softEdge rad="112500"/>
          </a:effectLst>
          <a:scene3d>
            <a:camera prst="obliqueTop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1826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152" y="1214422"/>
            <a:ext cx="3419856" cy="4596069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ar-IQ" i="1" dirty="0" smtClean="0">
                <a:latin typeface="Arial" pitchFamily="34" charset="0"/>
                <a:cs typeface="Arial" pitchFamily="34" charset="0"/>
              </a:rPr>
              <a:t>قدم </a:t>
            </a:r>
            <a:r>
              <a:rPr lang="ar-IQ" i="1" dirty="0" err="1" smtClean="0">
                <a:latin typeface="Arial" pitchFamily="34" charset="0"/>
                <a:cs typeface="Arial" pitchFamily="34" charset="0"/>
              </a:rPr>
              <a:t>اوركاجينا</a:t>
            </a:r>
            <a:r>
              <a:rPr lang="ar-IQ" i="1" dirty="0" smtClean="0">
                <a:latin typeface="Arial" pitchFamily="34" charset="0"/>
                <a:cs typeface="Arial" pitchFamily="34" charset="0"/>
              </a:rPr>
              <a:t> برنامج </a:t>
            </a:r>
            <a:r>
              <a:rPr lang="ar-IQ" i="1" dirty="0" err="1" smtClean="0">
                <a:latin typeface="Arial" pitchFamily="34" charset="0"/>
                <a:cs typeface="Arial" pitchFamily="34" charset="0"/>
              </a:rPr>
              <a:t>اصلاحات</a:t>
            </a:r>
            <a:r>
              <a:rPr lang="ar-IQ" i="1" dirty="0" smtClean="0">
                <a:latin typeface="Arial" pitchFamily="34" charset="0"/>
                <a:cs typeface="Arial" pitchFamily="34" charset="0"/>
              </a:rPr>
              <a:t> اقتصادية واجتماعية للقضاء على الفساد الاجتماعي والاقتصادي ، وتعتبر هذه </a:t>
            </a:r>
            <a:r>
              <a:rPr lang="ar-IQ" i="1" dirty="0" err="1" smtClean="0">
                <a:latin typeface="Arial" pitchFamily="34" charset="0"/>
                <a:cs typeface="Arial" pitchFamily="34" charset="0"/>
              </a:rPr>
              <a:t>الاصلاحات</a:t>
            </a:r>
            <a:r>
              <a:rPr lang="ar-IQ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i="1" dirty="0" err="1" smtClean="0">
                <a:latin typeface="Arial" pitchFamily="34" charset="0"/>
                <a:cs typeface="Arial" pitchFamily="34" charset="0"/>
              </a:rPr>
              <a:t>اولى</a:t>
            </a:r>
            <a:r>
              <a:rPr lang="ar-IQ" i="1" dirty="0" smtClean="0">
                <a:latin typeface="Arial" pitchFamily="34" charset="0"/>
                <a:cs typeface="Arial" pitchFamily="34" charset="0"/>
              </a:rPr>
              <a:t> المحاولات البشرية التشريعية وتناولت </a:t>
            </a:r>
            <a:r>
              <a:rPr lang="ar-IQ" i="1" dirty="0" err="1" smtClean="0">
                <a:latin typeface="Arial" pitchFamily="34" charset="0"/>
                <a:cs typeface="Arial" pitchFamily="34" charset="0"/>
              </a:rPr>
              <a:t>الاصلاحات</a:t>
            </a:r>
            <a:r>
              <a:rPr lang="ar-IQ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i="1" dirty="0" err="1" smtClean="0">
                <a:latin typeface="Arial" pitchFamily="34" charset="0"/>
                <a:cs typeface="Arial" pitchFamily="34" charset="0"/>
              </a:rPr>
              <a:t>الغاء</a:t>
            </a:r>
            <a:r>
              <a:rPr lang="ar-IQ" i="1" dirty="0" smtClean="0">
                <a:latin typeface="Arial" pitchFamily="34" charset="0"/>
                <a:cs typeface="Arial" pitchFamily="34" charset="0"/>
              </a:rPr>
              <a:t> الضرائب المفروضة على المواطنين والحد من استغلال الطبقة الحاكمة والجباة والموظفين </a:t>
            </a:r>
            <a:r>
              <a:rPr lang="ar-IQ" i="1" dirty="0" err="1" smtClean="0">
                <a:latin typeface="Arial" pitchFamily="34" charset="0"/>
                <a:cs typeface="Arial" pitchFamily="34" charset="0"/>
              </a:rPr>
              <a:t>وايضا</a:t>
            </a:r>
            <a:r>
              <a:rPr lang="ar-IQ" i="1" dirty="0" smtClean="0">
                <a:latin typeface="Arial" pitchFamily="34" charset="0"/>
                <a:cs typeface="Arial" pitchFamily="34" charset="0"/>
              </a:rPr>
              <a:t> تحديد عقوبة السارق والمرأة التي تتزوج  من رجلين وغيرها </a:t>
            </a:r>
          </a:p>
          <a:p>
            <a:endParaRPr lang="ar-IQ" dirty="0"/>
          </a:p>
        </p:txBody>
      </p:sp>
      <p:pic>
        <p:nvPicPr>
          <p:cNvPr id="7" name="عنصر نائب للمحتوى 6" descr="download (26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308100" y="2214554"/>
            <a:ext cx="2886075" cy="3786214"/>
          </a:xfrm>
          <a:prstGeom prst="rect">
            <a:avLst/>
          </a:prstGeom>
          <a:ln>
            <a:solidFill>
              <a:srgbClr val="0070C0"/>
            </a:solidFill>
          </a:ln>
          <a:effectLst>
            <a:reflection blurRad="6350" stA="50000" endA="300" endPos="90000" dist="50800" dir="5400000" sy="-100000" algn="bl" rotWithShape="0"/>
            <a:softEdge rad="112500"/>
          </a:effectLst>
          <a:scene3d>
            <a:camera prst="perspectiveBelow"/>
            <a:lightRig rig="threePt" dir="t"/>
          </a:scene3d>
        </p:spPr>
      </p:pic>
      <p:sp>
        <p:nvSpPr>
          <p:cNvPr id="9" name="عنوان 8"/>
          <p:cNvSpPr>
            <a:spLocks noGrp="1"/>
          </p:cNvSpPr>
          <p:nvPr>
            <p:ph type="title"/>
          </p:nvPr>
        </p:nvSpPr>
        <p:spPr>
          <a:xfrm>
            <a:off x="1000100" y="0"/>
            <a:ext cx="7024744" cy="11430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10" name="نجمة مكونة من 6 نقاط 9"/>
          <p:cNvSpPr/>
          <p:nvPr/>
        </p:nvSpPr>
        <p:spPr>
          <a:xfrm>
            <a:off x="1285852" y="714356"/>
            <a:ext cx="2786082" cy="1285884"/>
          </a:xfrm>
          <a:prstGeom prst="star6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err="1" smtClean="0">
                <a:solidFill>
                  <a:schemeClr val="tx1"/>
                </a:solidFill>
              </a:rPr>
              <a:t>اصلاحات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اوركاجينا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785794"/>
            <a:ext cx="7024744" cy="138487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" name="عنصر نائب للمحتوى 6" descr="download (30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4348" y="1928802"/>
            <a:ext cx="3786213" cy="4357718"/>
          </a:xfrm>
          <a:prstGeom prst="rect">
            <a:avLst/>
          </a:prstGeom>
          <a:ln>
            <a:noFill/>
          </a:ln>
          <a:effectLst>
            <a:reflection blurRad="6350" stA="50000" endA="300" endPos="55500" dist="101600" dir="5400000" sy="-100000" algn="bl" rotWithShape="0"/>
            <a:softEdge rad="112500"/>
          </a:effectLst>
          <a:scene3d>
            <a:camera prst="perspectiveAbove"/>
            <a:lightRig rig="threePt" dir="t"/>
          </a:scene3d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152" y="1928802"/>
            <a:ext cx="3419856" cy="3881689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IQ" b="1" i="1" dirty="0" smtClean="0">
                <a:latin typeface="Arial" pitchFamily="34" charset="0"/>
                <a:cs typeface="Arial" pitchFamily="34" charset="0"/>
              </a:rPr>
              <a:t>ولكن رغم الجهود المبذولة من قبل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اوركاجينا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 ، لم يستمر استقرار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لجش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بسب بروز حاكم قوي منافس له في مدينة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اوما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، وقد تمكن هذا الحاكم من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اخضاع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لجش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والوركاء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وكيش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ونفر ولقب نفسه بملك بلاد سومر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وكيش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والوركاء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ar-IQ" dirty="0"/>
          </a:p>
        </p:txBody>
      </p:sp>
      <p:pic>
        <p:nvPicPr>
          <p:cNvPr id="8" name="صورة 7" descr="download (2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28604"/>
            <a:ext cx="7286676" cy="1371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ar-IQ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وهذا الحاكم يدعى </a:t>
            </a:r>
            <a:r>
              <a:rPr lang="ar-IQ" sz="28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ar-IQ" sz="28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لوكال</a:t>
            </a:r>
            <a:r>
              <a:rPr lang="ar-IQ" sz="28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ar-IQ" sz="28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زاكيزي</a:t>
            </a:r>
            <a:r>
              <a:rPr lang="ar-IQ" sz="28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، حيث انه لم  يكتفي عند هذا الحد بل وسع فتوحاته من البحر المتوسط </a:t>
            </a:r>
            <a:r>
              <a:rPr lang="ar-IQ" sz="28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الى</a:t>
            </a:r>
            <a:r>
              <a:rPr lang="ar-IQ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الخليج العربي وكون </a:t>
            </a:r>
            <a:r>
              <a:rPr lang="ar-IQ" sz="28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امبراطورية</a:t>
            </a:r>
            <a:r>
              <a:rPr lang="ar-IQ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واسعة ، بعد توحيده للمدن السومرية  وجعلها تحت حكمه لمدة 25 سنة .</a:t>
            </a:r>
          </a:p>
          <a:p>
            <a:endParaRPr lang="ar-IQ" dirty="0"/>
          </a:p>
        </p:txBody>
      </p:sp>
      <p:pic>
        <p:nvPicPr>
          <p:cNvPr id="5" name="عنصر نائب للمحتوى 4" descr="download (33).jpg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4714876" y="1071546"/>
            <a:ext cx="3357586" cy="4857784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  <a:softEdge rad="112500"/>
          </a:effectLst>
          <a:scene3d>
            <a:camera prst="perspectiveLeft"/>
            <a:lightRig rig="threePt" dir="t"/>
          </a:scene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714356"/>
            <a:ext cx="7386162" cy="1500198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rgbClr val="7030A0"/>
                </a:solidFill>
              </a:rPr>
              <a:t>شكرا لاهتمامكم وحسن متابعتكم</a:t>
            </a:r>
            <a:endParaRPr lang="ar-IQ" dirty="0">
              <a:solidFill>
                <a:srgbClr val="7030A0"/>
              </a:solidFill>
            </a:endParaRPr>
          </a:p>
        </p:txBody>
      </p:sp>
      <p:pic>
        <p:nvPicPr>
          <p:cNvPr id="1027" name="Picture 3" descr="C:\Program Files (x86)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643182"/>
            <a:ext cx="2928958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</a:effectLst>
          <a:scene3d>
            <a:camera prst="perspectiveLeft"/>
            <a:lightRig rig="threePt" dir="t"/>
          </a:scene3d>
        </p:spPr>
      </p:pic>
      <p:sp>
        <p:nvSpPr>
          <p:cNvPr id="11" name="عنصر نائب للمحتوى 10"/>
          <p:cNvSpPr>
            <a:spLocks noGrp="1"/>
          </p:cNvSpPr>
          <p:nvPr>
            <p:ph idx="1"/>
          </p:nvPr>
        </p:nvSpPr>
        <p:spPr>
          <a:xfrm flipH="1">
            <a:off x="4143369" y="4857760"/>
            <a:ext cx="4071965" cy="1151523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cene3d>
              <a:camera prst="perspectiveBelow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ar-IQ" dirty="0" smtClean="0">
                <a:solidFill>
                  <a:srgbClr val="002060"/>
                </a:solidFill>
              </a:rPr>
              <a:t>الدكتورة شذى احمد عيسى  م </a:t>
            </a:r>
            <a:r>
              <a:rPr lang="ar-IQ" dirty="0" err="1" smtClean="0">
                <a:solidFill>
                  <a:srgbClr val="002060"/>
                </a:solidFill>
              </a:rPr>
              <a:t>م</a:t>
            </a:r>
            <a:r>
              <a:rPr lang="ar-IQ" smtClean="0">
                <a:solidFill>
                  <a:srgbClr val="002060"/>
                </a:solidFill>
              </a:rPr>
              <a:t> دعاء هاشم </a:t>
            </a:r>
            <a:endParaRPr lang="ar-IQ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ar-IQ" b="1" i="1" dirty="0" smtClean="0">
                <a:solidFill>
                  <a:schemeClr val="tx1"/>
                </a:solidFill>
              </a:rPr>
              <a:t>الحياة السياسية واهم السلالات السومرية</a:t>
            </a:r>
            <a:endParaRPr lang="ar-IQ" b="1" i="1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7381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IQ" sz="3600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كيف كانت طبيعة العلاقات    السياسية بين </a:t>
            </a:r>
            <a:r>
              <a:rPr lang="ar-IQ" sz="3600" b="1" i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الدوبلات</a:t>
            </a:r>
            <a:r>
              <a:rPr lang="ar-IQ" sz="3600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السومرية ؟ </a:t>
            </a:r>
            <a:endParaRPr lang="ar-IQ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739833" y="1142984"/>
            <a:ext cx="3304572" cy="3857652"/>
          </a:xfrm>
        </p:spPr>
        <p:txBody>
          <a:bodyPr>
            <a:normAutofit/>
          </a:bodyPr>
          <a:lstStyle/>
          <a:p>
            <a:endParaRPr lang="ar-IQ" sz="8000" b="1" i="1" dirty="0">
              <a:solidFill>
                <a:srgbClr val="002060"/>
              </a:solidFill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36592" y="4929198"/>
            <a:ext cx="3298784" cy="428628"/>
          </a:xfrm>
        </p:spPr>
        <p:txBody>
          <a:bodyPr/>
          <a:lstStyle/>
          <a:p>
            <a:r>
              <a:rPr lang="ar-IQ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ar-IQ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سهم إلى اليسار 4"/>
          <p:cNvSpPr/>
          <p:nvPr/>
        </p:nvSpPr>
        <p:spPr>
          <a:xfrm>
            <a:off x="5072066" y="2071678"/>
            <a:ext cx="2786082" cy="2143140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/>
                </a:solidFill>
              </a:rPr>
              <a:t>سؤال ؟؟؟؟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6" name="وجه ضاحك 5"/>
          <p:cNvSpPr/>
          <p:nvPr/>
        </p:nvSpPr>
        <p:spPr>
          <a:xfrm>
            <a:off x="6143636" y="785794"/>
            <a:ext cx="1571636" cy="1428760"/>
          </a:xfrm>
          <a:prstGeom prst="smileyFace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58645" y="857232"/>
            <a:ext cx="6637468" cy="492922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IQ" sz="28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كانت العلاقات عباره عن  نزاع وتنافس بين هذه السلالات وذلك من اجل الاستيلاء على اكبر جزء من الاراضي الزراعية ومصادر المياه والسيطرة على الطرق التجارية المؤدية الى المواد الخام ، </a:t>
            </a:r>
            <a:r>
              <a:rPr lang="ar-IQ" sz="2800" b="1" i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لانها</a:t>
            </a:r>
            <a:r>
              <a:rPr lang="ar-IQ" sz="28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تمثل عصب الحياة آنذاك ومن اجل توحيد  المدن تحت قيادة واحدة  </a:t>
            </a:r>
            <a:r>
              <a:rPr lang="ar-IQ" sz="2800" b="1" i="1" dirty="0" smtClean="0">
                <a:latin typeface="Arial" pitchFamily="34" charset="0"/>
                <a:cs typeface="Arial" pitchFamily="34" charset="0"/>
              </a:rPr>
              <a:t>،     </a:t>
            </a:r>
            <a:endParaRPr lang="ar-IQ" sz="2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58645" y="5733256"/>
            <a:ext cx="6637467" cy="54357"/>
          </a:xfrm>
        </p:spPr>
        <p:txBody>
          <a:bodyPr>
            <a:normAutofit fontScale="25000" lnSpcReduction="20000"/>
          </a:bodyPr>
          <a:lstStyle/>
          <a:p>
            <a:endParaRPr lang="ar-IQ" dirty="0"/>
          </a:p>
        </p:txBody>
      </p:sp>
      <p:pic>
        <p:nvPicPr>
          <p:cNvPr id="4" name="صورة 3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28604"/>
            <a:ext cx="7143800" cy="2500330"/>
          </a:xfrm>
          <a:prstGeom prst="rect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112500"/>
          </a:effectLst>
          <a:scene3d>
            <a:camera prst="perspectiveBelow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38618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" name="عنصر نائب للمحتوى 7" descr="download (2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4348" y="2357430"/>
            <a:ext cx="3857652" cy="3500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perspectiveFront"/>
            <a:lightRig rig="threePt" dir="t"/>
          </a:scene3d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ar-IQ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تميز الوضع السياسي العام في سومر في عصور فجر السلالات بوجود </a:t>
            </a:r>
            <a:r>
              <a:rPr lang="ar-IQ" sz="2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اكثر</a:t>
            </a:r>
            <a:r>
              <a:rPr lang="ar-IQ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من سلالة حاكمة وكانت كل سلالة تسيطر على مدينة رئيسية وما جاورها من مدن صغيرة وقرى </a:t>
            </a:r>
            <a:r>
              <a:rPr lang="ar-IQ" sz="2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وارياف</a:t>
            </a:r>
            <a:r>
              <a:rPr lang="ar-IQ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وعرفت المنطقة التي تحكمها كل من هذه السلالات عند الباحثين باسم </a:t>
            </a:r>
            <a:r>
              <a:rPr lang="ar-IQ" sz="2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دويلة المدينة </a:t>
            </a:r>
          </a:p>
          <a:p>
            <a:endParaRPr lang="ar-IQ" sz="2900" dirty="0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ar-IQ" b="1" i="1" dirty="0" smtClean="0">
                <a:solidFill>
                  <a:srgbClr val="FF0000"/>
                </a:solidFill>
              </a:rPr>
              <a:t>دويلة المدينة</a:t>
            </a:r>
            <a:endParaRPr lang="ar-IQ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297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" name="عنصر نائب للمحتوى 6" descr="download (6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03337" y="2000240"/>
            <a:ext cx="2895600" cy="4071966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  <a:scene3d>
            <a:camera prst="perspectiveFront"/>
            <a:lightRig rig="threePt" dir="t"/>
          </a:scene3d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152" y="1928802"/>
            <a:ext cx="3419856" cy="4071966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IQ" sz="28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من </a:t>
            </a:r>
            <a:r>
              <a:rPr lang="ar-IQ" sz="28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اول</a:t>
            </a:r>
            <a:r>
              <a:rPr lang="ar-IQ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السلالات التي ذكرت بعد الطوفان بحسب جداول الملوك السومريين ، هي سلالة </a:t>
            </a:r>
            <a:r>
              <a:rPr lang="ar-IQ" sz="28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كيش</a:t>
            </a:r>
            <a:r>
              <a:rPr lang="ar-IQ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وكان </a:t>
            </a:r>
            <a:r>
              <a:rPr lang="ar-IQ" sz="28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اخر</a:t>
            </a:r>
            <a:r>
              <a:rPr lang="ar-IQ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حكامها هو الملك </a:t>
            </a:r>
            <a:r>
              <a:rPr lang="ar-IQ" sz="28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اجا</a:t>
            </a:r>
            <a:r>
              <a:rPr lang="ar-IQ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، الذي ، عاصر سلالة </a:t>
            </a:r>
            <a:r>
              <a:rPr lang="ar-IQ" sz="28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الوركاء</a:t>
            </a:r>
            <a:r>
              <a:rPr lang="ar-IQ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في عهد الملك </a:t>
            </a:r>
            <a:r>
              <a:rPr lang="ar-IQ" sz="28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كلكامش</a:t>
            </a:r>
            <a:r>
              <a:rPr lang="ar-IQ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، وقد حدث نزاع بين السلالتين .</a:t>
            </a:r>
          </a:p>
          <a:p>
            <a:endParaRPr lang="ar-IQ" dirty="0"/>
          </a:p>
        </p:txBody>
      </p:sp>
      <p:sp>
        <p:nvSpPr>
          <p:cNvPr id="8" name="انفجار 1 7"/>
          <p:cNvSpPr/>
          <p:nvPr/>
        </p:nvSpPr>
        <p:spPr>
          <a:xfrm>
            <a:off x="1571604" y="357166"/>
            <a:ext cx="3071834" cy="1428760"/>
          </a:xfrm>
          <a:prstGeom prst="irregularSeal1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>
                <a:solidFill>
                  <a:schemeClr val="tx1"/>
                </a:solidFill>
                <a:effectLst>
                  <a:reflection blurRad="6350" stA="55000" endA="50" endPos="85000" dir="5400000" sy="-100000" algn="bl" rotWithShape="0"/>
                </a:effectLst>
              </a:rPr>
              <a:t>تمثال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كلكامش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571480"/>
            <a:ext cx="7024744" cy="1071570"/>
          </a:xfrm>
        </p:spPr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" name="عنصر نائب للمحتوى 6" descr="download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71538" y="1857364"/>
            <a:ext cx="3357586" cy="4000528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bliqueTopLeft"/>
            <a:lightRig rig="threePt" dir="t"/>
          </a:scene3d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152" y="2071678"/>
            <a:ext cx="3419856" cy="4237642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ar-IQ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من السلالات </a:t>
            </a:r>
            <a:r>
              <a:rPr lang="ar-IQ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الاخرى</a:t>
            </a:r>
            <a:r>
              <a:rPr lang="ar-IQ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سلالة </a:t>
            </a:r>
            <a:r>
              <a:rPr lang="ar-IQ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اور</a:t>
            </a:r>
            <a:r>
              <a:rPr lang="ar-IQ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الاولى</a:t>
            </a:r>
            <a:r>
              <a:rPr lang="ar-IQ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،وتشير جداول الملوك تعاقب على سومر </a:t>
            </a:r>
            <a:r>
              <a:rPr lang="ar-IQ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احدى</a:t>
            </a:r>
            <a:r>
              <a:rPr lang="ar-IQ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عشرة سلاله ، بعضها </a:t>
            </a:r>
            <a:r>
              <a:rPr lang="ar-IQ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متعاصر</a:t>
            </a:r>
            <a:r>
              <a:rPr lang="ar-IQ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وكان بينها سلالات فارسية .</a:t>
            </a:r>
          </a:p>
          <a:p>
            <a:endParaRPr lang="ar-IQ" dirty="0"/>
          </a:p>
        </p:txBody>
      </p:sp>
      <p:pic>
        <p:nvPicPr>
          <p:cNvPr id="9" name="صورة 8" descr="download (2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500042"/>
            <a:ext cx="7286676" cy="135732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scene3d>
            <a:camera prst="perspectiveFront"/>
            <a:lightRig rig="threePt" dir="t"/>
          </a:scene3d>
        </p:spPr>
      </p:pic>
      <p:sp>
        <p:nvSpPr>
          <p:cNvPr id="4" name="سهم إلى اليسار 3"/>
          <p:cNvSpPr/>
          <p:nvPr/>
        </p:nvSpPr>
        <p:spPr>
          <a:xfrm>
            <a:off x="5292080" y="5085184"/>
            <a:ext cx="2181522" cy="1008112"/>
          </a:xfrm>
          <a:prstGeom prst="leftArrow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انظر الخارطة 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785794"/>
            <a:ext cx="7024744" cy="107157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" name="عنصر نائب للمحتوى 6" descr="download (24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5786" y="1857364"/>
            <a:ext cx="3517926" cy="45005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bliqueBottomLeft"/>
            <a:lightRig rig="threePt" dir="t"/>
          </a:scene3d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152" y="2071678"/>
            <a:ext cx="3419856" cy="4071966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ar-IQ" b="1" i="1" dirty="0" smtClean="0">
                <a:latin typeface="Arial" pitchFamily="34" charset="0"/>
                <a:cs typeface="Arial" pitchFamily="34" charset="0"/>
              </a:rPr>
              <a:t>من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اشهر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السلالات التي ازدهرت ، سلالة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لجش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التي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تفع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في وسط سهل خصب بين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الشطرة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والفرات وقد ازدهرت هذه الدويلة في شتى الجوانب وخصوصا في   الجانب الاقتصادي والعمراني والعسكري وقد دخلت في صراع مع دويلة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اوما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اعقبها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معاهدة   صلح بين الدولتين ، وتعتبر هذه المعاهدة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اقدم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معاهدة صلح دولية ، ولكن رغم ذلك تجددت الحرب  بين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الدولتن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انتهت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بأنتصار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b="1" i="1" dirty="0" err="1" smtClean="0">
                <a:latin typeface="Arial" pitchFamily="34" charset="0"/>
                <a:cs typeface="Arial" pitchFamily="34" charset="0"/>
              </a:rPr>
              <a:t>لجش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ar-IQ" dirty="0"/>
          </a:p>
        </p:txBody>
      </p:sp>
      <p:pic>
        <p:nvPicPr>
          <p:cNvPr id="8" name="صورة 7" descr="download (1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357166"/>
            <a:ext cx="7429552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Left"/>
            <a:lightRig rig="threePt" dir="t"/>
          </a:scene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024744" cy="11430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152" y="1500174"/>
            <a:ext cx="3419856" cy="478634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IQ" b="1" dirty="0" smtClean="0">
                <a:latin typeface="Arial" pitchFamily="34" charset="0"/>
                <a:cs typeface="Arial" pitchFamily="34" charset="0"/>
              </a:rPr>
              <a:t>ورغم ازدهار </a:t>
            </a:r>
            <a:r>
              <a:rPr lang="ar-IQ" b="1" dirty="0" err="1" smtClean="0">
                <a:latin typeface="Arial" pitchFamily="34" charset="0"/>
                <a:cs typeface="Arial" pitchFamily="34" charset="0"/>
              </a:rPr>
              <a:t>لجش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b="1" dirty="0" err="1" smtClean="0">
                <a:latin typeface="Arial" pitchFamily="34" charset="0"/>
                <a:cs typeface="Arial" pitchFamily="34" charset="0"/>
              </a:rPr>
              <a:t>الا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ذلك لم يستمر طويلا  ،فسرعان ما دب الضعف فيها بسب </a:t>
            </a:r>
            <a:r>
              <a:rPr lang="ar-IQ" b="1" dirty="0" err="1" smtClean="0">
                <a:latin typeface="Arial" pitchFamily="34" charset="0"/>
                <a:cs typeface="Arial" pitchFamily="34" charset="0"/>
              </a:rPr>
              <a:t>الازمات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الاقتصادية التي حلت بالبلاد ، لذلك قامت ثورة </a:t>
            </a:r>
            <a:r>
              <a:rPr lang="ar-IQ" b="1" dirty="0" err="1" smtClean="0">
                <a:latin typeface="Arial" pitchFamily="34" charset="0"/>
                <a:cs typeface="Arial" pitchFamily="34" charset="0"/>
              </a:rPr>
              <a:t>اطاحت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بالسلالة الحاكمة وجاء حاكم جديد من طبقة الكهنة وهو </a:t>
            </a:r>
            <a:r>
              <a:rPr lang="ar-IQ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اوركاجينا</a:t>
            </a:r>
            <a:r>
              <a:rPr lang="ar-IQ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،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ar-IQ" dirty="0"/>
          </a:p>
        </p:txBody>
      </p:sp>
      <p:pic>
        <p:nvPicPr>
          <p:cNvPr id="12" name="عنصر نائب للمحتوى 11" descr="download (29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57224" y="2143116"/>
            <a:ext cx="3643338" cy="38576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perspectiveBelow"/>
            <a:lightRig rig="threePt" dir="t"/>
          </a:scene3d>
        </p:spPr>
      </p:pic>
      <p:sp>
        <p:nvSpPr>
          <p:cNvPr id="13" name="موجة 12"/>
          <p:cNvSpPr/>
          <p:nvPr/>
        </p:nvSpPr>
        <p:spPr>
          <a:xfrm>
            <a:off x="1357290" y="428604"/>
            <a:ext cx="3071834" cy="1271590"/>
          </a:xfrm>
          <a:prstGeom prst="wave">
            <a:avLst>
              <a:gd name="adj1" fmla="val 12500"/>
              <a:gd name="adj2" fmla="val -1000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err="1" smtClean="0">
                <a:solidFill>
                  <a:schemeClr val="tx1"/>
                </a:solidFill>
              </a:rPr>
              <a:t>اثار</a:t>
            </a:r>
            <a:r>
              <a:rPr lang="ar-IQ" dirty="0" smtClean="0">
                <a:solidFill>
                  <a:schemeClr val="tx1"/>
                </a:solidFill>
              </a:rPr>
              <a:t> مدينة </a:t>
            </a:r>
            <a:r>
              <a:rPr lang="ar-IQ" dirty="0" err="1" smtClean="0">
                <a:solidFill>
                  <a:schemeClr val="tx1"/>
                </a:solidFill>
              </a:rPr>
              <a:t>لكش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1030</TotalTime>
  <Words>419</Words>
  <Application>Microsoft Office PowerPoint</Application>
  <PresentationFormat>عرض على الشاشة (3:4)‏</PresentationFormat>
  <Paragraphs>24</Paragraphs>
  <Slides>13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أوستن</vt:lpstr>
      <vt:lpstr>كلية التربية للبنات  قسم الجغرافيا  المرحلة الاولى  </vt:lpstr>
      <vt:lpstr>الحياة السياسية واهم السلالات السومرية</vt:lpstr>
      <vt:lpstr>عرض تقديمي في PowerPoint</vt:lpstr>
      <vt:lpstr>كانت العلاقات عباره عن  نزاع وتنافس بين هذه السلالات وذلك من اجل الاستيلاء على اكبر جزء من الاراضي الزراعية ومصادر المياه والسيطرة على الطرق التجارية المؤدية الى المواد الخام ، لانها تمثل عصب الحياة آنذاك ومن اجل توحيد  المدن تحت قيادة واحدة  ،     </vt:lpstr>
      <vt:lpstr>دويلة المدينة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شكرا لاهتمامكم وحسن متابعتكم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السومريون</dc:title>
  <dc:creator>DR.Ahmed Saker 2O14</dc:creator>
  <cp:lastModifiedBy>Maher</cp:lastModifiedBy>
  <cp:revision>128</cp:revision>
  <dcterms:created xsi:type="dcterms:W3CDTF">2017-11-29T16:53:49Z</dcterms:created>
  <dcterms:modified xsi:type="dcterms:W3CDTF">2020-04-04T07:35:39Z</dcterms:modified>
</cp:coreProperties>
</file>